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314" r:id="rId3"/>
    <p:sldId id="302" r:id="rId4"/>
    <p:sldId id="266" r:id="rId5"/>
    <p:sldId id="286" r:id="rId6"/>
    <p:sldId id="305" r:id="rId7"/>
    <p:sldId id="306" r:id="rId8"/>
    <p:sldId id="307" r:id="rId9"/>
    <p:sldId id="308" r:id="rId10"/>
    <p:sldId id="309" r:id="rId11"/>
    <p:sldId id="310" r:id="rId12"/>
    <p:sldId id="313" r:id="rId13"/>
    <p:sldId id="316" r:id="rId14"/>
    <p:sldId id="320" r:id="rId15"/>
    <p:sldId id="311" r:id="rId16"/>
    <p:sldId id="315" r:id="rId17"/>
    <p:sldId id="265" r:id="rId18"/>
    <p:sldId id="317" r:id="rId19"/>
    <p:sldId id="318" r:id="rId20"/>
    <p:sldId id="304" r:id="rId21"/>
    <p:sldId id="319" r:id="rId22"/>
    <p:sldId id="303" r:id="rId23"/>
    <p:sldId id="312" r:id="rId24"/>
    <p:sldId id="299" r:id="rId25"/>
    <p:sldId id="25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Урбагаева" initials="МУ" lastIdx="0" clrIdx="0">
    <p:extLst>
      <p:ext uri="{19B8F6BF-5375-455C-9EA6-DF929625EA0E}">
        <p15:presenceInfo xmlns:p15="http://schemas.microsoft.com/office/powerpoint/2012/main" xmlns="" userId="Марина Урбага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>
        <p:scale>
          <a:sx n="121" d="100"/>
          <a:sy n="121" d="100"/>
        </p:scale>
        <p:origin x="-108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Relationship Id="rId4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800" b="1" i="0" u="none" strike="noStrike" kern="100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800" b="1" i="0" u="none" strike="noStrike" kern="100" spc="0" baseline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Распределение выпускников по каналам занятости и иным видам деятельности 2021 год выпуска по состоянию на         1 мая 2022 года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4665176000339493E-2"/>
          <c:y val="0.27015383854446912"/>
          <c:w val="0.94357216663938603"/>
          <c:h val="0.339970218512484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диаграмма!$A$1:$J$1</c:f>
              <c:strCache>
                <c:ptCount val="10"/>
                <c:pt idx="0">
                  <c:v>Трудоустроены (по трудовому договору)</c:v>
                </c:pt>
                <c:pt idx="1">
                  <c:v>В том числе (из трудоустроенных): в соответствии с освоенной профессией</c:v>
                </c:pt>
                <c:pt idx="2">
                  <c:v>Индивидуальные предприниматели </c:v>
                </c:pt>
                <c:pt idx="3">
                  <c:v>Самозанятые </c:v>
                </c:pt>
                <c:pt idx="4">
                  <c:v>Продолжили обучение</c:v>
                </c:pt>
                <c:pt idx="5">
                  <c:v>Проходят службу в армии по призыву</c:v>
                </c:pt>
                <c:pt idx="6">
                  <c:v>Находятся в отпуске по уходу 
за ребенком</c:v>
                </c:pt>
                <c:pt idx="7">
                  <c:v>Зона риска </c:v>
                </c:pt>
                <c:pt idx="8">
                  <c:v>Прочее, редкие жизненные обстоятельства</c:v>
                </c:pt>
                <c:pt idx="9">
                  <c:v>Профессиональные намерения выпускников, ожидаемый эффект от работы по содействию занятости</c:v>
                </c:pt>
              </c:strCache>
            </c:strRef>
          </c:cat>
          <c:val>
            <c:numRef>
              <c:f>диаграмма!$A$2:$J$2</c:f>
              <c:numCache>
                <c:formatCode>0.00%</c:formatCode>
                <c:ptCount val="10"/>
                <c:pt idx="0">
                  <c:v>0.54522288673054531</c:v>
                </c:pt>
                <c:pt idx="1">
                  <c:v>0.41017995050418682</c:v>
                </c:pt>
                <c:pt idx="2">
                  <c:v>6.4151750844529572E-3</c:v>
                </c:pt>
                <c:pt idx="3">
                  <c:v>8.3183361688425553E-3</c:v>
                </c:pt>
                <c:pt idx="4">
                  <c:v>0.10406627204046516</c:v>
                </c:pt>
                <c:pt idx="5">
                  <c:v>0.23036128257141875</c:v>
                </c:pt>
                <c:pt idx="6">
                  <c:v>4.6722188749471504E-2</c:v>
                </c:pt>
                <c:pt idx="7">
                  <c:v>3.7096254547725672E-2</c:v>
                </c:pt>
                <c:pt idx="8">
                  <c:v>5.7758828790411606E-3</c:v>
                </c:pt>
                <c:pt idx="9">
                  <c:v>4.2398245007222038E-3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29-4080-AE65-A7E8D2B947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808832"/>
        <c:axId val="85813504"/>
      </c:barChart>
      <c:catAx>
        <c:axId val="448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813504"/>
        <c:crosses val="autoZero"/>
        <c:auto val="1"/>
        <c:lblAlgn val="ctr"/>
        <c:lblOffset val="100"/>
        <c:noMultiLvlLbl val="0"/>
      </c:catAx>
      <c:valAx>
        <c:axId val="8581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80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800" b="1" i="0" u="none" strike="noStrike" kern="100" spc="0" baseline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800" b="1" i="0" u="none" strike="noStrike" kern="100" spc="0" baseline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Распределение выпускников по каналам занятости и иным видам деятельности 2021 год выпуска по состоянию на 1 мая 2022 года (в разрезе профессий)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'диаграмма проф'!$A$1:$J$1</c:f>
              <c:strCache>
                <c:ptCount val="10"/>
                <c:pt idx="0">
                  <c:v>Трудоустроены (по трудовому договору)</c:v>
                </c:pt>
                <c:pt idx="1">
                  <c:v>В том числе (из трудоустроенных): в соответствии с освоенной профессией</c:v>
                </c:pt>
                <c:pt idx="2">
                  <c:v>Индивидуальные предприниматели </c:v>
                </c:pt>
                <c:pt idx="3">
                  <c:v>Самозанятые </c:v>
                </c:pt>
                <c:pt idx="4">
                  <c:v>Продолжили обучение</c:v>
                </c:pt>
                <c:pt idx="5">
                  <c:v>Проходят службу в армии по призыву</c:v>
                </c:pt>
                <c:pt idx="6">
                  <c:v>Находятся в отпуске по уходу 
за ребенком</c:v>
                </c:pt>
                <c:pt idx="7">
                  <c:v>Зона риска </c:v>
                </c:pt>
                <c:pt idx="8">
                  <c:v>Прочее, редкие жизненные обстоятельства</c:v>
                </c:pt>
                <c:pt idx="9">
                  <c:v>Профессиональные намерения выпускников, ожидаемый эффект от работы по содействию занятости</c:v>
                </c:pt>
              </c:strCache>
            </c:strRef>
          </c:cat>
          <c:val>
            <c:numRef>
              <c:f>'диаграмма проф'!$A$2:$J$2</c:f>
              <c:numCache>
                <c:formatCode>0.00%</c:formatCode>
                <c:ptCount val="10"/>
                <c:pt idx="0">
                  <c:v>0.40155142151116857</c:v>
                </c:pt>
                <c:pt idx="1">
                  <c:v>0.29087503334434978</c:v>
                </c:pt>
                <c:pt idx="2">
                  <c:v>3.2603184750916582E-3</c:v>
                </c:pt>
                <c:pt idx="3">
                  <c:v>9.2759503838149796E-3</c:v>
                </c:pt>
                <c:pt idx="4">
                  <c:v>7.6907559071591997E-2</c:v>
                </c:pt>
                <c:pt idx="5">
                  <c:v>0.36296351612166056</c:v>
                </c:pt>
                <c:pt idx="6">
                  <c:v>6.0736428656798715E-2</c:v>
                </c:pt>
                <c:pt idx="7">
                  <c:v>6.0991882101547837E-2</c:v>
                </c:pt>
                <c:pt idx="8">
                  <c:v>4.4517823063814294E-3</c:v>
                </c:pt>
                <c:pt idx="9">
                  <c:v>1.347136895200023E-2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2A-4C5E-B53A-C91DAFBC5A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683392"/>
        <c:axId val="84719104"/>
      </c:barChart>
      <c:catAx>
        <c:axId val="846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719104"/>
        <c:crosses val="autoZero"/>
        <c:auto val="1"/>
        <c:lblAlgn val="ctr"/>
        <c:lblOffset val="100"/>
        <c:noMultiLvlLbl val="0"/>
      </c:catAx>
      <c:valAx>
        <c:axId val="8471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68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i="0" u="none" strike="noStrike" kern="100" spc="0" baseline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Распределение выпускников по каналам занятости и иным видам деятельности 2021 год выпуска по состоянию на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i="0" u="none" strike="noStrike" kern="100" spc="0" baseline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1 мая 2022 года (в разрезе специальностей)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'диаграмма спец'!$A$1:$J$1</c:f>
              <c:strCache>
                <c:ptCount val="10"/>
                <c:pt idx="0">
                  <c:v>Трудоустроены (по трудовому договору)</c:v>
                </c:pt>
                <c:pt idx="1">
                  <c:v>В том числе (из трудоустроенных): в соответствии с освоенной профессией</c:v>
                </c:pt>
                <c:pt idx="2">
                  <c:v>Индивидуальные предприниматели </c:v>
                </c:pt>
                <c:pt idx="3">
                  <c:v>Самозанятые </c:v>
                </c:pt>
                <c:pt idx="4">
                  <c:v>Продолжили обучение</c:v>
                </c:pt>
                <c:pt idx="5">
                  <c:v>Проходят службу в армии по призыву</c:v>
                </c:pt>
                <c:pt idx="6">
                  <c:v>Находятся в отпуске по уходу 
за ребенком</c:v>
                </c:pt>
                <c:pt idx="7">
                  <c:v>Зона риска </c:v>
                </c:pt>
                <c:pt idx="8">
                  <c:v>Прочее, редкие жизненные обстоятельства</c:v>
                </c:pt>
                <c:pt idx="9">
                  <c:v>Профессиональные намерения выпускников, ожидаемый эффект от работы по содействию занятости</c:v>
                </c:pt>
              </c:strCache>
            </c:strRef>
          </c:cat>
          <c:val>
            <c:numRef>
              <c:f>'диаграмма спец'!$A$2:$J$2</c:f>
              <c:numCache>
                <c:formatCode>0.00%</c:formatCode>
                <c:ptCount val="10"/>
                <c:pt idx="0">
                  <c:v>0.58707707615134375</c:v>
                </c:pt>
                <c:pt idx="1">
                  <c:v>0.43844174682783604</c:v>
                </c:pt>
                <c:pt idx="2">
                  <c:v>5.5913005187067611E-3</c:v>
                </c:pt>
                <c:pt idx="3">
                  <c:v>9.7663224603437172E-3</c:v>
                </c:pt>
                <c:pt idx="4">
                  <c:v>0.13595940888365843</c:v>
                </c:pt>
                <c:pt idx="5">
                  <c:v>0.17611059356395059</c:v>
                </c:pt>
                <c:pt idx="6">
                  <c:v>3.5188096637082868E-2</c:v>
                </c:pt>
                <c:pt idx="7">
                  <c:v>3.160227790703863E-2</c:v>
                </c:pt>
                <c:pt idx="8">
                  <c:v>3.1054764823170043E-3</c:v>
                </c:pt>
                <c:pt idx="9">
                  <c:v>1.2942036657384005E-2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7C-4AA0-A0C7-65A955C4CB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504192"/>
        <c:axId val="88507136"/>
      </c:barChart>
      <c:catAx>
        <c:axId val="8850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507136"/>
        <c:crosses val="autoZero"/>
        <c:auto val="1"/>
        <c:lblAlgn val="ctr"/>
        <c:lblOffset val="100"/>
        <c:noMultiLvlLbl val="0"/>
      </c:catAx>
      <c:valAx>
        <c:axId val="8850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50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/>
              <a:t>Динамика трудоустройства по специальности выпускников 2021 года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Лист1!$A$1:$D$1</c:f>
              <c:strCache>
                <c:ptCount val="4"/>
                <c:pt idx="0">
                  <c:v>февраль</c:v>
                </c:pt>
                <c:pt idx="1">
                  <c:v>март</c:v>
                </c:pt>
                <c:pt idx="2">
                  <c:v>апрель</c:v>
                </c:pt>
                <c:pt idx="3">
                  <c:v>май</c:v>
                </c:pt>
              </c:strCache>
            </c:strRef>
          </c:cat>
          <c:val>
            <c:numRef>
              <c:f>Лист1!$A$2:$D$2</c:f>
              <c:numCache>
                <c:formatCode>0.00%</c:formatCode>
                <c:ptCount val="4"/>
                <c:pt idx="0">
                  <c:v>0.42880000000000001</c:v>
                </c:pt>
                <c:pt idx="1">
                  <c:v>0.45429999999999998</c:v>
                </c:pt>
                <c:pt idx="2">
                  <c:v>0.46679999999999999</c:v>
                </c:pt>
                <c:pt idx="3">
                  <c:v>0.46970000000000001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84-46D4-9B6F-B20DC0AA84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633984"/>
        <c:axId val="100645120"/>
      </c:barChart>
      <c:catAx>
        <c:axId val="10063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645120"/>
        <c:crosses val="autoZero"/>
        <c:auto val="1"/>
        <c:lblAlgn val="ctr"/>
        <c:lblOffset val="100"/>
        <c:noMultiLvlLbl val="0"/>
      </c:catAx>
      <c:valAx>
        <c:axId val="1006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633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accent1">
              <a:lumMod val="75000"/>
            </a:schemeClr>
          </a:solidFill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70E82-22A8-4F6E-BFC2-5899BC6BB464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52985-3357-488B-9BF5-DF2D095CC4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730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5E42AB-299C-4673-ABAF-1C87CF7AA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AB8053-6DE7-45CD-A358-AC9CA0C63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3A94C4-0C05-4225-A922-EF5ECBC8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0D5930-A589-43AA-A71F-81B57B55A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D71B10F-B050-4F95-B57D-8246C078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9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781411-B8ED-4485-B82A-580687FC3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407A2B-15A1-49CA-86F8-AE88F544B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64226E-759C-4DB7-B00E-5BB51F46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35CCCC-E1CE-461F-A77A-B624FAE7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560F8F-366B-4683-AD5B-6A3B00D7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0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05FEB8-1D31-4496-9FAF-710C1032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4B050C8-214D-41EA-A196-CB0EBE3AE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972B22-28CD-4515-9EBC-698B1295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01A87F-6DF8-4CCF-9DA2-D9B168F2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2FB9B3A-F109-4ABD-B71D-1F34F509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7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16E2A3-5BEA-4F1F-B1F9-6B606E64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3F3925-AFCB-443A-A5F5-C33B24D78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2E3BE5D-C744-43B9-881C-7DCD8CDCD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EC35DBA-E406-4AF2-B9C2-35F5A9009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5E77D62-A1A7-416B-A52E-24995526C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17E136A-F8F8-4530-9361-A3DB3E4C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9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65D759-8FD6-4661-9444-05B520813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F56213F-231B-4B75-A85A-D8E269E04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F88E55E-1CF0-47E1-8E5A-2B6FCDE5B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5D1C82-F517-4A39-A6F4-76765C1EA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38CCE35-D9DA-4600-B177-8340023D9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B358331-B531-4A82-AC44-600FEF6E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ABF70BD-9D1B-4636-93EC-CD68A28D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A1E5F80-FEEE-4B3B-AFD6-EF8E5EB7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2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D40FEC-4B66-4087-AF21-882F5F74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FA27AD2-FC98-4267-A2ED-7720581E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68BFB5D-C156-4ED9-B4D5-24A4DFE77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02F93CF-5647-43A9-8879-6CA3F073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FA6965D-52A8-4ACE-A40E-BE98A89DF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CC5565A-090B-4DBB-953E-9132036A7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062EEF3-3DB3-4486-B69C-CC5E2164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11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8EE625-4654-4E21-BF27-74B1ECBF3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C74F3B-AB23-44C4-94D6-AD13F39DB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CAFD348-1B13-4572-BF56-575523236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7EF4847-90AA-4B2C-83D0-39BD2F37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927ECAC-2F8A-41D0-A392-FB60E2EA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016C0AA-D53D-4F11-A9AD-87017018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19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F099C2-FE7A-4538-A552-2D66CCC7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3643396-F804-46E7-B0F6-F28A6E853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1219C2E-D984-4949-8B5F-933D97D01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B83D610-2DAE-4ABE-8185-67DB7577C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818B7B-DACD-475E-BF50-2BC8C3B73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F161D91-22A6-4AFE-A7E4-F07F524B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07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4687E3-FFF8-4463-BC26-0A5EF274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5A3F28E-598A-4A7D-BFB4-D89C77D92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0C50D4-B222-4C99-BC84-154DB203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3BD54F-B601-4153-96BE-FCD6D9FB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2A0312-F95B-4A6C-A6A1-F1E47914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9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1BDDF18-070A-406B-84D5-19E743758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9B64EAE-8C79-4094-A8C5-6BAAF0204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8C5442-F732-4DE7-A9B1-22A16D3A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D36EC4C-C88C-4194-B1A9-C3A5779D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73C75A-656B-431B-8C9F-187EEDC63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1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FF802B-BDDD-4115-81C4-BCDA76FB6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E1D55C-0C18-42EA-8A63-091762C78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891CC8-E347-45CD-B368-DC58744A3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BD4E6-D86C-40AF-AB12-6BD188D1AC5B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57AA3E8-E7F8-42A8-9444-8932C888C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119C04-A4DB-4FB8-ADA9-2C93DEDC1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4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center-prof38.r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enter-prof38.ru/content/trudoustroystvo-vypusknikov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0914DD0-55D1-4EA4-9F08-FE29080C4E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5658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86C8D2-2340-41DF-B210-D750E77340A4}"/>
              </a:ext>
            </a:extLst>
          </p:cNvPr>
          <p:cNvSpPr txBox="1"/>
          <p:nvPr/>
        </p:nvSpPr>
        <p:spPr>
          <a:xfrm>
            <a:off x="637310" y="2447541"/>
            <a:ext cx="3837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17 МАЯ 2022ГОДА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04043A-187F-4F97-8329-8203ADBDF9C1}"/>
              </a:ext>
            </a:extLst>
          </p:cNvPr>
          <p:cNvSpPr txBox="1"/>
          <p:nvPr/>
        </p:nvSpPr>
        <p:spPr>
          <a:xfrm>
            <a:off x="5500256" y="1955098"/>
            <a:ext cx="6054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ИНСТРУКТИВНО-МЕТОДИЧЕСКОЕ СОВЕЩАНИЕ С ОТВЕТСВЕННЫМИ В ЦСТВ</a:t>
            </a:r>
          </a:p>
        </p:txBody>
      </p:sp>
    </p:spTree>
    <p:extLst>
      <p:ext uri="{BB962C8B-B14F-4D97-AF65-F5344CB8AC3E}">
        <p14:creationId xmlns:p14="http://schemas.microsoft.com/office/powerpoint/2010/main" val="223405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1C80C5D-3B14-48BA-915D-D2FD614D301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CF552EB-FFB3-44F4-A294-C21D39901C3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792" y="6270171"/>
            <a:ext cx="12211792" cy="587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9EE8E84-97C7-4F4D-99FD-84206741F8D1}"/>
              </a:ext>
            </a:extLst>
          </p:cNvPr>
          <p:cNvSpPr txBox="1"/>
          <p:nvPr/>
        </p:nvSpPr>
        <p:spPr>
          <a:xfrm>
            <a:off x="4722627" y="1701310"/>
            <a:ext cx="52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B1900CB-7F51-40C5-AC59-3FEE32307D51}"/>
              </a:ext>
            </a:extLst>
          </p:cNvPr>
          <p:cNvSpPr txBox="1"/>
          <p:nvPr/>
        </p:nvSpPr>
        <p:spPr>
          <a:xfrm>
            <a:off x="6425069" y="1687025"/>
            <a:ext cx="52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8C6C32-4776-4AE5-8D63-BCAC198D3168}"/>
              </a:ext>
            </a:extLst>
          </p:cNvPr>
          <p:cNvSpPr txBox="1"/>
          <p:nvPr/>
        </p:nvSpPr>
        <p:spPr>
          <a:xfrm>
            <a:off x="275422" y="1835174"/>
            <a:ext cx="115126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 лучших практиках по содействию занятости выпускников, завершивших обучение по программам среднего профессионального 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2460539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A855B5-FF79-4815-B974-FB7883D957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7709" y="-6202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E97B9A-FB1B-464E-962D-6136E265A08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1A0F56C-7051-4AA6-8E98-4D03CE4941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00" t="21860" r="24651" b="9922"/>
          <a:stretch/>
        </p:blipFill>
        <p:spPr>
          <a:xfrm>
            <a:off x="1552354" y="1043460"/>
            <a:ext cx="8410353" cy="519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2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1F36F6-DB24-45E0-9B4A-FF89AFDB26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95426BE-5A1F-4749-8F1F-06ABB3F5BF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97BFFD0-F2AE-4268-9D99-DAD71E53EE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93" t="27442" r="24651" b="18760"/>
          <a:stretch/>
        </p:blipFill>
        <p:spPr>
          <a:xfrm>
            <a:off x="1571696" y="944880"/>
            <a:ext cx="9048608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65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60FF2F1-24C4-42C3-98AB-584048B677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768" t="23566" r="25000" b="13799"/>
          <a:stretch/>
        </p:blipFill>
        <p:spPr>
          <a:xfrm>
            <a:off x="1775637" y="839973"/>
            <a:ext cx="7841395" cy="549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64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1F36F6-DB24-45E0-9B4A-FF89AFDB26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95426BE-5A1F-4749-8F1F-06ABB3F5BF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07AE6E8-314C-4B40-8312-71CF23E1ED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16" t="23101" r="25000" b="17054"/>
          <a:stretch/>
        </p:blipFill>
        <p:spPr>
          <a:xfrm>
            <a:off x="1690576" y="791416"/>
            <a:ext cx="8016950" cy="541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5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0C6CB4-B38C-4496-8DF4-D7419BFF91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91" t="22946" r="25349" b="13643"/>
          <a:stretch/>
        </p:blipFill>
        <p:spPr>
          <a:xfrm>
            <a:off x="2052084" y="829339"/>
            <a:ext cx="7445286" cy="538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9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21964AD-645E-49A1-9C84-DC4D7F5538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19" t="25581" r="25174" b="11318"/>
          <a:stretch/>
        </p:blipFill>
        <p:spPr>
          <a:xfrm>
            <a:off x="1881963" y="829340"/>
            <a:ext cx="7825723" cy="55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5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1F36F6-DB24-45E0-9B4A-FF89AFDB26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95426BE-5A1F-4749-8F1F-06ABB3F5BF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482560-F0CF-42FD-B839-19BB5298B9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03" t="22791" r="25262" b="26512"/>
          <a:stretch/>
        </p:blipFill>
        <p:spPr>
          <a:xfrm>
            <a:off x="1137683" y="806656"/>
            <a:ext cx="9371062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746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858686-F4AA-4C36-9B85-A410B0448D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65" t="21086" r="24913" b="16124"/>
          <a:stretch/>
        </p:blipFill>
        <p:spPr>
          <a:xfrm>
            <a:off x="2009553" y="818706"/>
            <a:ext cx="7756853" cy="55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8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955A0E7-2C6F-41CE-AB2C-C3BD8A05AC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39" t="21395" r="25174" b="16435"/>
          <a:stretch/>
        </p:blipFill>
        <p:spPr>
          <a:xfrm>
            <a:off x="1679944" y="944880"/>
            <a:ext cx="7587922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0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7D7B95F-7134-4357-9731-AF50F857FBA3}"/>
              </a:ext>
            </a:extLst>
          </p:cNvPr>
          <p:cNvSpPr/>
          <p:nvPr/>
        </p:nvSpPr>
        <p:spPr>
          <a:xfrm>
            <a:off x="878959" y="944880"/>
            <a:ext cx="9998148" cy="311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представления информации об эффективных практиках (срок предоставления информации до 15 июня 2022 года)</a:t>
            </a:r>
            <a:endParaRPr lang="ru-RU" sz="1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A617078C-AE6F-4E52-A104-379521B5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505733"/>
              </p:ext>
            </p:extLst>
          </p:nvPr>
        </p:nvGraphicFramePr>
        <p:xfrm>
          <a:off x="655676" y="1318957"/>
          <a:ext cx="10614836" cy="1931930"/>
        </p:xfrm>
        <a:graphic>
          <a:graphicData uri="http://schemas.openxmlformats.org/drawingml/2006/table">
            <a:tbl>
              <a:tblPr firstRow="1" firstCol="1" bandRow="1"/>
              <a:tblGrid>
                <a:gridCol w="1313003">
                  <a:extLst>
                    <a:ext uri="{9D8B030D-6E8A-4147-A177-3AD203B41FA5}">
                      <a16:colId xmlns:a16="http://schemas.microsoft.com/office/drawing/2014/main" xmlns="" val="3170472993"/>
                    </a:ext>
                  </a:extLst>
                </a:gridCol>
                <a:gridCol w="1432565">
                  <a:extLst>
                    <a:ext uri="{9D8B030D-6E8A-4147-A177-3AD203B41FA5}">
                      <a16:colId xmlns:a16="http://schemas.microsoft.com/office/drawing/2014/main" xmlns="" val="4048223293"/>
                    </a:ext>
                  </a:extLst>
                </a:gridCol>
                <a:gridCol w="4735121">
                  <a:extLst>
                    <a:ext uri="{9D8B030D-6E8A-4147-A177-3AD203B41FA5}">
                      <a16:colId xmlns:a16="http://schemas.microsoft.com/office/drawing/2014/main" xmlns="" val="1294645133"/>
                    </a:ext>
                  </a:extLst>
                </a:gridCol>
                <a:gridCol w="3134147">
                  <a:extLst>
                    <a:ext uri="{9D8B030D-6E8A-4147-A177-3AD203B41FA5}">
                      <a16:colId xmlns:a16="http://schemas.microsoft.com/office/drawing/2014/main" xmlns="" val="151883914"/>
                    </a:ext>
                  </a:extLst>
                </a:gridCol>
              </a:tblGrid>
              <a:tr h="1460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практики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Описание (около 1000-2500 знаков с пробелами)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Положительный эффект от реализации, показатели, характеризующие эффективность (некорректно писать «повысилось трудоустройство». Правильно «благодаря…удалось трудоустроить 100 выпускников…уровень занятости увеличился на 5 процентных пунктов… и др.)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5004430"/>
                  </a:ext>
                </a:extLst>
              </a:tr>
              <a:tr h="2462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9382180"/>
                  </a:ext>
                </a:extLst>
              </a:tr>
              <a:tr h="225626"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732319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4F8729E-69B6-4926-83D2-CF99F859E7B0}"/>
              </a:ext>
            </a:extLst>
          </p:cNvPr>
          <p:cNvSpPr/>
          <p:nvPr/>
        </p:nvSpPr>
        <p:spPr>
          <a:xfrm>
            <a:off x="655677" y="3429000"/>
            <a:ext cx="10614836" cy="266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Характеризуется качественными и количественными показателями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Характеризуется серьезным положительным для ПОО эффектом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Описывается состоянием «до – после» (пример: «до» - имелась проблема, которую необходимо было решить, тенденция, возможность для развития, «после» - благодаря применению практики проблему удалось решить, возможность была использована и внедрена, система содействия занятости выпускников претерпела положительные изменения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Напрямую связана с системой содействия занятости выпускников, завершивших обучение по программам СПО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представление информации по нескольким номинациям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может иметь постоянный характер применения, так и разовый.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практике могут быть приложены фотографии и изображения (схемы, таблицы, диаграммы и др.) (не более трех). По усмотрению к указанной практике может быть представлена справочная информация (в дополнение к описанию, не превышающему 2500 знаков с пробелами).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97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6689BAF-21F2-4DB4-9392-D0BD4D3AD422}"/>
              </a:ext>
            </a:extLst>
          </p:cNvPr>
          <p:cNvSpPr/>
          <p:nvPr/>
        </p:nvSpPr>
        <p:spPr>
          <a:xfrm>
            <a:off x="687572" y="2000536"/>
            <a:ext cx="10816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AutoNum type="romanUcPeriod"/>
            </a:pPr>
            <a:r>
              <a:rPr lang="ru-RU" sz="2400" dirty="0">
                <a:solidFill>
                  <a:srgbClr val="0056B3"/>
                </a:solidFill>
                <a:latin typeface="Roboto-Regular"/>
              </a:rPr>
              <a:t>Направление «Взаимодействие с работодателями»</a:t>
            </a:r>
          </a:p>
          <a:p>
            <a:pPr marL="400050" indent="-400050">
              <a:buAutoNum type="romanUcPeriod"/>
            </a:pPr>
            <a:r>
              <a:rPr lang="ru-RU" sz="2400" dirty="0">
                <a:solidFill>
                  <a:srgbClr val="0056B3"/>
                </a:solidFill>
                <a:latin typeface="Roboto-Regular"/>
              </a:rPr>
              <a:t> Направление «Механизмы, способствующие дальнейшему трудоустройству выпускников»</a:t>
            </a:r>
          </a:p>
          <a:p>
            <a:pPr marL="400050" indent="-400050">
              <a:buAutoNum type="romanUcPeriod"/>
            </a:pPr>
            <a:r>
              <a:rPr lang="ru-RU" sz="2400" dirty="0">
                <a:solidFill>
                  <a:srgbClr val="0056B3"/>
                </a:solidFill>
                <a:latin typeface="Roboto-Regular"/>
              </a:rPr>
              <a:t>Направление «Цифровое пространство»</a:t>
            </a:r>
          </a:p>
          <a:p>
            <a:pPr marL="400050" indent="-400050">
              <a:buAutoNum type="romanUcPeriod"/>
            </a:pPr>
            <a:r>
              <a:rPr lang="ru-RU" sz="2400" dirty="0">
                <a:solidFill>
                  <a:srgbClr val="0056B3"/>
                </a:solidFill>
                <a:latin typeface="Roboto-Regular"/>
              </a:rPr>
              <a:t>Направление «Особые категории выпускников»</a:t>
            </a:r>
          </a:p>
          <a:p>
            <a:pPr marL="400050" indent="-400050">
              <a:buAutoNum type="romanUcPeriod"/>
            </a:pPr>
            <a:r>
              <a:rPr lang="ru-RU" sz="2400" dirty="0">
                <a:solidFill>
                  <a:srgbClr val="0056B3"/>
                </a:solidFill>
                <a:latin typeface="Roboto-Regular"/>
              </a:rPr>
              <a:t>Центр содействия трудоустройству выпускников</a:t>
            </a:r>
          </a:p>
          <a:p>
            <a:pPr marL="400050" indent="-400050">
              <a:buAutoNum type="romanUcPeriod"/>
            </a:pPr>
            <a:r>
              <a:rPr lang="ru-RU" sz="2400" dirty="0">
                <a:solidFill>
                  <a:srgbClr val="0056B3"/>
                </a:solidFill>
                <a:latin typeface="Roboto-Regular"/>
              </a:rPr>
              <a:t>Иное</a:t>
            </a:r>
          </a:p>
          <a:p>
            <a:pPr marL="400050" indent="-400050">
              <a:buAutoNum type="romanUcPeriod"/>
            </a:pPr>
            <a:endParaRPr lang="ru-RU" sz="2400" dirty="0"/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CD743587-E22E-445B-A542-0FBD6889CEAC}"/>
              </a:ext>
            </a:extLst>
          </p:cNvPr>
          <p:cNvSpPr txBox="1">
            <a:spLocks/>
          </p:cNvSpPr>
          <p:nvPr/>
        </p:nvSpPr>
        <p:spPr>
          <a:xfrm>
            <a:off x="535538" y="1144405"/>
            <a:ext cx="10515600" cy="11334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НАПРАВЛЕНИЯ ПРАКТИК</a:t>
            </a:r>
          </a:p>
        </p:txBody>
      </p:sp>
    </p:spTree>
    <p:extLst>
      <p:ext uri="{BB962C8B-B14F-4D97-AF65-F5344CB8AC3E}">
        <p14:creationId xmlns:p14="http://schemas.microsoft.com/office/powerpoint/2010/main" val="1563294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3C76277-F34E-4E57-ACA5-14B6BC6A70A9}"/>
              </a:ext>
            </a:extLst>
          </p:cNvPr>
          <p:cNvSpPr/>
          <p:nvPr/>
        </p:nvSpPr>
        <p:spPr>
          <a:xfrm>
            <a:off x="942617" y="944880"/>
            <a:ext cx="38726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По ссылке     </a:t>
            </a:r>
            <a:r>
              <a:rPr lang="en-US" dirty="0">
                <a:hlinkClick r:id="rId4"/>
              </a:rPr>
              <a:t>https://center-prof38.ru/</a:t>
            </a:r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A1B6407-71D0-4F6F-AA66-E2C8879F4198}"/>
              </a:ext>
            </a:extLst>
          </p:cNvPr>
          <p:cNvPicPr/>
          <p:nvPr/>
        </p:nvPicPr>
        <p:blipFill rotWithShape="1">
          <a:blip r:embed="rId5"/>
          <a:srcRect l="19199" t="26489" r="14895" b="35137"/>
          <a:stretch/>
        </p:blipFill>
        <p:spPr bwMode="auto">
          <a:xfrm>
            <a:off x="5035618" y="931293"/>
            <a:ext cx="6572250" cy="21526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7381EDC-9792-450C-9BE3-E910CF4396E6}"/>
              </a:ext>
            </a:extLst>
          </p:cNvPr>
          <p:cNvSpPr/>
          <p:nvPr/>
        </p:nvSpPr>
        <p:spPr>
          <a:xfrm>
            <a:off x="8007762" y="911438"/>
            <a:ext cx="627961" cy="729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BFBC57C-110B-4AF8-90EB-577B7426AF5D}"/>
              </a:ext>
            </a:extLst>
          </p:cNvPr>
          <p:cNvPicPr/>
          <p:nvPr/>
        </p:nvPicPr>
        <p:blipFill rotWithShape="1">
          <a:blip r:embed="rId6"/>
          <a:srcRect l="29993" t="25299" r="37245" b="16799"/>
          <a:stretch/>
        </p:blipFill>
        <p:spPr bwMode="auto">
          <a:xfrm>
            <a:off x="727744" y="2895657"/>
            <a:ext cx="3267075" cy="3248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23978A1-B63B-4EA2-A0B3-5FD1A8AC35D1}"/>
              </a:ext>
            </a:extLst>
          </p:cNvPr>
          <p:cNvSpPr/>
          <p:nvPr/>
        </p:nvSpPr>
        <p:spPr>
          <a:xfrm>
            <a:off x="1828800" y="3855904"/>
            <a:ext cx="1123720" cy="12008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29495712-45D7-42B4-8ECA-4940FF265765}"/>
              </a:ext>
            </a:extLst>
          </p:cNvPr>
          <p:cNvCxnSpPr/>
          <p:nvPr/>
        </p:nvCxnSpPr>
        <p:spPr>
          <a:xfrm>
            <a:off x="6786390" y="749147"/>
            <a:ext cx="1221372" cy="5067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3E1054B0-2DF0-4FD5-B0DA-89B59D29A749}"/>
              </a:ext>
            </a:extLst>
          </p:cNvPr>
          <p:cNvCxnSpPr>
            <a:cxnSpLocks/>
          </p:cNvCxnSpPr>
          <p:nvPr/>
        </p:nvCxnSpPr>
        <p:spPr>
          <a:xfrm flipH="1">
            <a:off x="2835789" y="3563316"/>
            <a:ext cx="1771670" cy="3890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ECD0C61-C662-4F57-8DAF-C7F4348365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15" t="13778" r="30059" b="16899"/>
          <a:stretch/>
        </p:blipFill>
        <p:spPr>
          <a:xfrm>
            <a:off x="893134" y="815871"/>
            <a:ext cx="5811965" cy="55544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ED9B381-BAC0-46F0-BBCB-AA0EDF55D02A}"/>
              </a:ext>
            </a:extLst>
          </p:cNvPr>
          <p:cNvSpPr txBox="1"/>
          <p:nvPr/>
        </p:nvSpPr>
        <p:spPr>
          <a:xfrm>
            <a:off x="8013405" y="1028283"/>
            <a:ext cx="3285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Ссылка на сайт РИКП</a:t>
            </a:r>
          </a:p>
          <a:p>
            <a:r>
              <a:rPr lang="ru-RU" dirty="0"/>
              <a:t> </a:t>
            </a:r>
            <a:r>
              <a:rPr lang="en-US" dirty="0">
                <a:hlinkClick r:id="rId5"/>
              </a:rPr>
              <a:t>https://center-prof38.ru/content/trudoustroystvo-vypusknikov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31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13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F429EC8-1B8B-4AB3-8EFC-A0542132A8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1258"/>
            <a:ext cx="12192000" cy="9448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305DC4A-6621-4291-BA43-CD4EBD0782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6F534369-BBFC-4D9F-81C5-9FB93D1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749" y="93867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xmlns="" id="{2F2D79DE-0A40-4493-9A9B-F17024B87DEE}"/>
              </a:ext>
            </a:extLst>
          </p:cNvPr>
          <p:cNvCxnSpPr/>
          <p:nvPr/>
        </p:nvCxnSpPr>
        <p:spPr>
          <a:xfrm>
            <a:off x="2582825" y="952323"/>
            <a:ext cx="3333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C4137556-E9D4-4FB8-ACC9-F5FD0441A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697" y="778355"/>
            <a:ext cx="1242591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Студенту (Выпускнику)            Наименование центра (службы, отдела, управления и др.) содействия трудоустройству выпускников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Структ</a:t>
            </a:r>
            <a:r>
              <a:rPr lang="ru-RU" altLang="ru-RU" sz="1600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ура страницы: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630E536B-DCE0-4890-BF3A-3A450095B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691031"/>
              </p:ext>
            </p:extLst>
          </p:nvPr>
        </p:nvGraphicFramePr>
        <p:xfrm>
          <a:off x="225942" y="1363130"/>
          <a:ext cx="11740116" cy="4976815"/>
        </p:xfrm>
        <a:graphic>
          <a:graphicData uri="http://schemas.openxmlformats.org/drawingml/2006/table">
            <a:tbl>
              <a:tblPr firstRow="1" firstCol="1" bandRow="1"/>
              <a:tblGrid>
                <a:gridCol w="5870058">
                  <a:extLst>
                    <a:ext uri="{9D8B030D-6E8A-4147-A177-3AD203B41FA5}">
                      <a16:colId xmlns:a16="http://schemas.microsoft.com/office/drawing/2014/main" xmlns="" val="3901194708"/>
                    </a:ext>
                  </a:extLst>
                </a:gridCol>
                <a:gridCol w="5870058">
                  <a:extLst>
                    <a:ext uri="{9D8B030D-6E8A-4147-A177-3AD203B41FA5}">
                      <a16:colId xmlns:a16="http://schemas.microsoft.com/office/drawing/2014/main" xmlns="" val="1814057044"/>
                    </a:ext>
                  </a:extLst>
                </a:gridCol>
              </a:tblGrid>
              <a:tr h="11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Информация о ЦСТВ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Цели, задачи, общая информация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1769281"/>
                  </a:ext>
                </a:extLst>
              </a:tr>
              <a:tr h="11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ЦСТВ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5099791"/>
                  </a:ext>
                </a:extLst>
              </a:tr>
              <a:tr h="11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Телефон руководителя ЦСТВ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2241838"/>
                  </a:ext>
                </a:extLst>
              </a:tr>
              <a:tr h="11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e-mail</a:t>
                      </a: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центра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7599196"/>
                  </a:ext>
                </a:extLst>
              </a:tr>
              <a:tr h="11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График работы центра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0641230"/>
                  </a:ext>
                </a:extLst>
              </a:tr>
              <a:tr h="1360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Телефон горячей линии по вопросам содействия занятости студентов и выпускников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72620"/>
                  </a:ext>
                </a:extLst>
              </a:tr>
              <a:tr h="118258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Документы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Федеральные НПА, см подборку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4387647"/>
                  </a:ext>
                </a:extLst>
              </a:tr>
              <a:tr h="1182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Региональные НПА, см подборку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80279377"/>
                  </a:ext>
                </a:extLst>
              </a:tr>
              <a:tr h="9842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Локальные нормативные акты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Приказ о создании Центра (службы, отдела, управления и др.)  (если есть) – ссылка на него;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Приказ о внесении изменений (если были) – ссылка на него;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Соглашения о сотрудничестве с ЦЗН – ссылка на него; 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Положение о ЦСТВ – ссылка на него;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Годовой план работы на текущий учебный год– ссылка на него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7764068"/>
                  </a:ext>
                </a:extLst>
              </a:tr>
              <a:tr h="3636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Проекты, направленные на содействие занятости 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Земский доктор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Земский фельдшер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Земский учитель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Федеральный проект «Содействия занятости», НП «Демография»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Ведомственная целевая программа Иркутской области «Содействие занятости населения Иркутской области» на 2019 - 2024 годы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Ведомственная целевая программа Иркутской области «Организация стажировок выпускников организаций, осуществляющих образовательную деятельность, в целях приобретения ими опыта работы в Иркутской области» на 2019 - 2024 годы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2753907"/>
                  </a:ext>
                </a:extLst>
              </a:tr>
              <a:tr h="11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 вакансий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353317"/>
                  </a:ext>
                </a:extLst>
              </a:tr>
              <a:tr h="1475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мониторинга занятости выпускников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37693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ресурсы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Перечень ресурсов для организации трудоустройства, получения практических навыков и компетенций, организации самозанятости, находящийся в свободном доступе сети "интернет"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Резюме (ссылка на конструкторы резюме)</a:t>
                      </a:r>
                    </a:p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Советы по трудоустройству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3144440"/>
                  </a:ext>
                </a:extLst>
              </a:tr>
              <a:tr h="2419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Работодателям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lvl="0" indent="-176213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Перечень образовательных программ, реализуемых учреждением</a:t>
                      </a:r>
                    </a:p>
                  </a:txBody>
                  <a:tcPr marL="45337" marR="453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0507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762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46CD3D1-CB7A-4CB0-95EA-605E0E23DE46}"/>
              </a:ext>
            </a:extLst>
          </p:cNvPr>
          <p:cNvSpPr/>
          <p:nvPr/>
        </p:nvSpPr>
        <p:spPr>
          <a:xfrm>
            <a:off x="-52732" y="854535"/>
            <a:ext cx="12468285" cy="45858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Занятые выпускники – категории выпускников,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которыми измеряется эффективность работы региона.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Учитывается при расчете показателей федерального проекта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«Молодые профессионалы» национального проекта «Образование»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«Доля выпускников образовательных организаций,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реализующих программы среднего 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профессионального образования,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занятых по виду деятельности  и полученным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компетенциям – </a:t>
            </a:r>
            <a:r>
              <a:rPr lang="ru-RU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46,</a:t>
            </a:r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97</a:t>
            </a:r>
            <a:r>
              <a:rPr lang="ru-RU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791063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112" descr="logotip1_140_140_png_5_100">
            <a:extLst>
              <a:ext uri="{FF2B5EF4-FFF2-40B4-BE49-F238E27FC236}">
                <a16:creationId xmlns:a16="http://schemas.microsoft.com/office/drawing/2014/main" xmlns="" id="{002FA63F-26AB-46C4-8A67-B8A7BE869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0413"/>
            <a:ext cx="91757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Рисунок 141">
            <a:extLst>
              <a:ext uri="{FF2B5EF4-FFF2-40B4-BE49-F238E27FC236}">
                <a16:creationId xmlns:a16="http://schemas.microsoft.com/office/drawing/2014/main" xmlns="" id="{CF2E3EA9-DD58-4CC7-AD30-9689D6EB72E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145" name="Рисунок 144">
            <a:extLst>
              <a:ext uri="{FF2B5EF4-FFF2-40B4-BE49-F238E27FC236}">
                <a16:creationId xmlns:a16="http://schemas.microsoft.com/office/drawing/2014/main" xmlns="" id="{131E023C-1EA6-4F9F-97CA-2DFE42A3308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328410"/>
            <a:ext cx="12192000" cy="518160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1D53A124-E113-45CF-9B3F-70A278E2E7A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8223" y="754913"/>
          <a:ext cx="11876568" cy="5337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0007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4ECD140-0337-47CD-BCE1-83D9F30860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77ACB9D-6B0F-4A2B-B638-B9D1010A05B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28410"/>
            <a:ext cx="12192000" cy="518160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7B5D63E5-A86E-4C7E-B8C3-36AA1F8B6C7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5061" y="999460"/>
          <a:ext cx="11993526" cy="525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70908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A9EA82-37C7-49BF-BE3F-0E962C07B0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B62646-76DB-44FD-8069-64608CFD0A4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792" y="6270171"/>
            <a:ext cx="12211792" cy="587829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3B4B9518-DAE1-4379-9742-3E5461BA2F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" y="821531"/>
          <a:ext cx="11812772" cy="521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6295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A9EA82-37C7-49BF-BE3F-0E962C07B0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B62646-76DB-44FD-8069-64608CFD0A4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792" y="6270171"/>
            <a:ext cx="12211792" cy="5878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67D91FB-9518-45D1-8CDF-CC079D3CC8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03" t="28372" r="8692" b="17674"/>
          <a:stretch/>
        </p:blipFill>
        <p:spPr>
          <a:xfrm>
            <a:off x="616688" y="1030352"/>
            <a:ext cx="11179413" cy="48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94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84E6F19-DF46-4B7E-B3EE-698662F83A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22" t="28214" r="3720" b="9281"/>
          <a:stretch/>
        </p:blipFill>
        <p:spPr>
          <a:xfrm>
            <a:off x="578611" y="1041990"/>
            <a:ext cx="11034778" cy="506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3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68D3546-55B9-4E17-9329-E7EDA50DC4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4DD7C0B-610C-470A-90CF-7AB9A1FD20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792" y="6270171"/>
            <a:ext cx="12211792" cy="587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E46C59C-0B2B-46B5-8670-DE104D86740A}"/>
              </a:ext>
            </a:extLst>
          </p:cNvPr>
          <p:cNvSpPr txBox="1"/>
          <p:nvPr/>
        </p:nvSpPr>
        <p:spPr>
          <a:xfrm>
            <a:off x="4584404" y="1545984"/>
            <a:ext cx="52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950B7EF-1069-41D4-ADCC-36FF5E8678E0}"/>
              </a:ext>
            </a:extLst>
          </p:cNvPr>
          <p:cNvSpPr txBox="1"/>
          <p:nvPr/>
        </p:nvSpPr>
        <p:spPr>
          <a:xfrm>
            <a:off x="6589555" y="1554418"/>
            <a:ext cx="52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-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1602CDF-0B3E-4408-920D-72C057A350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03" t="28217" r="8866" b="15659"/>
          <a:stretch/>
        </p:blipFill>
        <p:spPr>
          <a:xfrm>
            <a:off x="734850" y="946297"/>
            <a:ext cx="11184894" cy="50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0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E223795-D247-4B33-8F04-377DA15FC1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773257" cy="94745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D9D72EE-F3D0-4E2B-9E7B-6B07DC12A8FF}"/>
              </a:ext>
            </a:extLst>
          </p:cNvPr>
          <p:cNvSpPr/>
          <p:nvPr/>
        </p:nvSpPr>
        <p:spPr>
          <a:xfrm>
            <a:off x="4773257" y="19270"/>
            <a:ext cx="7418743" cy="746648"/>
          </a:xfrm>
          <a:prstGeom prst="rect">
            <a:avLst/>
          </a:prstGeom>
          <a:solidFill>
            <a:srgbClr val="55C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ru-RU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953093C-9A08-4948-B2CD-F7621D9ED5F9}"/>
              </a:ext>
            </a:extLst>
          </p:cNvPr>
          <p:cNvSpPr/>
          <p:nvPr/>
        </p:nvSpPr>
        <p:spPr>
          <a:xfrm>
            <a:off x="1587" y="6342297"/>
            <a:ext cx="6094413" cy="515703"/>
          </a:xfrm>
          <a:prstGeom prst="rect">
            <a:avLst/>
          </a:prstGeom>
          <a:solidFill>
            <a:srgbClr val="0146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ru-RU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D24E68A-7548-4AC8-84DF-8E100030A066}"/>
              </a:ext>
            </a:extLst>
          </p:cNvPr>
          <p:cNvSpPr/>
          <p:nvPr/>
        </p:nvSpPr>
        <p:spPr>
          <a:xfrm>
            <a:off x="6096000" y="6342297"/>
            <a:ext cx="6094412" cy="515703"/>
          </a:xfrm>
          <a:prstGeom prst="rect">
            <a:avLst/>
          </a:prstGeom>
          <a:solidFill>
            <a:srgbClr val="01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ru-RU">
              <a:solidFill>
                <a:srgbClr val="FFFFFF"/>
              </a:solidFill>
              <a:latin typeface="Century Gothic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4E6CD1A8-8654-4F37-BA2C-B6442057C3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587186"/>
              </p:ext>
            </p:extLst>
          </p:nvPr>
        </p:nvGraphicFramePr>
        <p:xfrm>
          <a:off x="850604" y="947457"/>
          <a:ext cx="10430539" cy="5006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35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3059</TotalTime>
  <Words>621</Words>
  <Application>Microsoft Office PowerPoint</Application>
  <PresentationFormat>Произвольный</PresentationFormat>
  <Paragraphs>91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МОНИТОРИНГА</dc:title>
  <dc:creator>Ирина Орлова</dc:creator>
  <cp:lastModifiedBy>Некто</cp:lastModifiedBy>
  <cp:revision>140</cp:revision>
  <dcterms:created xsi:type="dcterms:W3CDTF">2022-03-03T01:26:33Z</dcterms:created>
  <dcterms:modified xsi:type="dcterms:W3CDTF">2023-01-24T04:08:44Z</dcterms:modified>
</cp:coreProperties>
</file>